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44" r:id="rId2"/>
  </p:sldMasterIdLst>
  <p:notesMasterIdLst>
    <p:notesMasterId r:id="rId14"/>
  </p:notesMasterIdLst>
  <p:sldIdLst>
    <p:sldId id="256" r:id="rId3"/>
    <p:sldId id="257" r:id="rId4"/>
    <p:sldId id="277" r:id="rId5"/>
    <p:sldId id="271" r:id="rId6"/>
    <p:sldId id="272" r:id="rId7"/>
    <p:sldId id="278" r:id="rId8"/>
    <p:sldId id="279" r:id="rId9"/>
    <p:sldId id="280" r:id="rId10"/>
    <p:sldId id="276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9711"/>
    <a:srgbClr val="D8E50F"/>
    <a:srgbClr val="E3A2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546" autoAdjust="0"/>
    <p:restoredTop sz="98833" autoAdjust="0"/>
  </p:normalViewPr>
  <p:slideViewPr>
    <p:cSldViewPr showGuides="1">
      <p:cViewPr>
        <p:scale>
          <a:sx n="75" d="100"/>
          <a:sy n="75" d="100"/>
        </p:scale>
        <p:origin x="-1632" y="-5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36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400" d="100"/>
        <a:sy n="4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D16AA1-2B20-44AB-8845-6663059C07C8}" type="datetimeFigureOut">
              <a:rPr lang="en-GB" smtClean="0"/>
              <a:t>26/4/16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2592B-D55E-4BA0-BC8A-0B943F5A53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592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baseline="0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2592B-D55E-4BA0-BC8A-0B943F5A537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076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smtClean="0"/>
              <a:t>Day to day operations on fixed installations are crucial and often very demanding. Fixed observatories around Europe have been developed by individual efforts and thus to a large extent in an uncoordinated way, guided by national priorities and funds. </a:t>
            </a:r>
          </a:p>
          <a:p>
            <a:pPr marL="0" indent="0" algn="just">
              <a:buNone/>
            </a:pPr>
            <a:r>
              <a:rPr lang="en-US" dirty="0" smtClean="0"/>
              <a:t>Furthermore a wide variability of procedures adopted across Europe demands harmonization actions aiming towards the adoption of best practices and the subsequent reduction of costs.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2592B-D55E-4BA0-BC8A-0B943F5A537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822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2592B-D55E-4BA0-BC8A-0B943F5A537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375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2592B-D55E-4BA0-BC8A-0B943F5A537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3755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>
                <a:latin typeface="Lucida Sans" panose="020B0602030504020204" pitchFamily="34" charset="0"/>
              </a:rPr>
              <a:t>A handbook describing the “best practices” in all phases of the system covering the entire infrastructural chain of data acquisition was produced. </a:t>
            </a:r>
          </a:p>
          <a:p>
            <a:r>
              <a:rPr lang="en-GB" dirty="0" smtClean="0">
                <a:latin typeface="Lucida Sans" panose="020B0602030504020204" pitchFamily="34" charset="0"/>
              </a:rPr>
              <a:t>In this handbook there are recommendations on how to produce high quality data aiming towards common methodologies and protocols within the network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2592B-D55E-4BA0-BC8A-0B943F5A537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3755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2592B-D55E-4BA0-BC8A-0B943F5A537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8508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2592B-D55E-4BA0-BC8A-0B943F5A537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2930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2592B-D55E-4BA0-BC8A-0B943F5A537F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342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BB3B-6F06-48CE-BD2B-0CA5CA4AC047}" type="datetimeFigureOut">
              <a:rPr lang="en-GB" smtClean="0"/>
              <a:t>26/4/16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27D1-EA85-4262-B3D0-130AD5D199A8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Rounded Rectangle 16"/>
          <p:cNvSpPr/>
          <p:nvPr userDrawn="1"/>
        </p:nvSpPr>
        <p:spPr>
          <a:xfrm>
            <a:off x="228600" y="228599"/>
            <a:ext cx="8695944" cy="6405057"/>
          </a:xfrm>
          <a:prstGeom prst="roundRect">
            <a:avLst>
              <a:gd name="adj" fmla="val 7136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>
            <a:grpSpLocks noChangeAspect="1"/>
          </p:cNvGrpSpPr>
          <p:nvPr userDrawn="1"/>
        </p:nvGrpSpPr>
        <p:grpSpPr bwMode="hidden">
          <a:xfrm>
            <a:off x="211665" y="5151953"/>
            <a:ext cx="8723376" cy="1533587"/>
            <a:chOff x="-3905251" y="4294188"/>
            <a:chExt cx="13027839" cy="1892300"/>
          </a:xfrm>
        </p:grpSpPr>
        <p:sp>
          <p:nvSpPr>
            <p:cNvPr id="19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tx2">
                <a:lumMod val="75000"/>
                <a:alpha val="29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accent1">
                <a:lumMod val="75000"/>
                <a:alpha val="40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2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BB3B-6F06-48CE-BD2B-0CA5CA4AC047}" type="datetimeFigureOut">
              <a:rPr lang="en-GB" smtClean="0"/>
              <a:t>26/4/16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27D1-EA85-4262-B3D0-130AD5D199A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BB3B-6F06-48CE-BD2B-0CA5CA4AC047}" type="datetimeFigureOut">
              <a:rPr lang="en-GB" smtClean="0"/>
              <a:t>26/4/16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27D1-EA85-4262-B3D0-130AD5D199A8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94D99-CE37-429B-94C5-F13E5136312D}" type="datetimeFigureOut">
              <a:rPr lang="en-GB" smtClean="0"/>
              <a:t>26/4/16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DDBD-A1BC-4918-BA45-C40B39C80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226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94D99-CE37-429B-94C5-F13E5136312D}" type="datetimeFigureOut">
              <a:rPr lang="en-GB" smtClean="0"/>
              <a:t>26/4/16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DDBD-A1BC-4918-BA45-C40B39C80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9945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94D99-CE37-429B-94C5-F13E5136312D}" type="datetimeFigureOut">
              <a:rPr lang="en-GB" smtClean="0"/>
              <a:t>26/4/16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DDBD-A1BC-4918-BA45-C40B39C80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9279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94D99-CE37-429B-94C5-F13E5136312D}" type="datetimeFigureOut">
              <a:rPr lang="en-GB" smtClean="0"/>
              <a:t>26/4/16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DDBD-A1BC-4918-BA45-C40B39C80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793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94D99-CE37-429B-94C5-F13E5136312D}" type="datetimeFigureOut">
              <a:rPr lang="en-GB" smtClean="0"/>
              <a:t>26/4/16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DDBD-A1BC-4918-BA45-C40B39C80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355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94D99-CE37-429B-94C5-F13E5136312D}" type="datetimeFigureOut">
              <a:rPr lang="en-GB" smtClean="0"/>
              <a:t>26/4/16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DDBD-A1BC-4918-BA45-C40B39C80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182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94D99-CE37-429B-94C5-F13E5136312D}" type="datetimeFigureOut">
              <a:rPr lang="en-GB" smtClean="0"/>
              <a:t>26/4/16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DDBD-A1BC-4918-BA45-C40B39C80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5995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94D99-CE37-429B-94C5-F13E5136312D}" type="datetimeFigureOut">
              <a:rPr lang="en-GB" smtClean="0"/>
              <a:t>26/4/16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DDBD-A1BC-4918-BA45-C40B39C80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651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BB3B-6F06-48CE-BD2B-0CA5CA4AC047}" type="datetimeFigureOut">
              <a:rPr lang="en-GB" smtClean="0"/>
              <a:t>26/4/16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27D1-EA85-4262-B3D0-130AD5D199A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94D99-CE37-429B-94C5-F13E5136312D}" type="datetimeFigureOut">
              <a:rPr lang="en-GB" smtClean="0"/>
              <a:t>26/4/16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DDBD-A1BC-4918-BA45-C40B39C80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4844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94D99-CE37-429B-94C5-F13E5136312D}" type="datetimeFigureOut">
              <a:rPr lang="en-GB" smtClean="0"/>
              <a:t>26/4/16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DDBD-A1BC-4918-BA45-C40B39C80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84312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94D99-CE37-429B-94C5-F13E5136312D}" type="datetimeFigureOut">
              <a:rPr lang="en-GB" smtClean="0"/>
              <a:t>26/4/16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DDBD-A1BC-4918-BA45-C40B39C80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382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BB3B-6F06-48CE-BD2B-0CA5CA4AC047}" type="datetimeFigureOut">
              <a:rPr lang="en-GB" smtClean="0"/>
              <a:t>26/4/16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27D1-EA85-4262-B3D0-130AD5D199A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BB3B-6F06-48CE-BD2B-0CA5CA4AC047}" type="datetimeFigureOut">
              <a:rPr lang="en-GB" smtClean="0"/>
              <a:t>26/4/16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27D1-EA85-4262-B3D0-130AD5D199A8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tx2">
                <a:lumMod val="75000"/>
                <a:alpha val="29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accent1">
                <a:lumMod val="75000"/>
                <a:alpha val="40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BB3B-6F06-48CE-BD2B-0CA5CA4AC047}" type="datetimeFigureOut">
              <a:rPr lang="en-GB" smtClean="0"/>
              <a:t>26/4/16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27D1-EA85-4262-B3D0-130AD5D199A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BB3B-6F06-48CE-BD2B-0CA5CA4AC047}" type="datetimeFigureOut">
              <a:rPr lang="en-GB" smtClean="0"/>
              <a:t>26/4/16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27D1-EA85-4262-B3D0-130AD5D199A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BB3B-6F06-48CE-BD2B-0CA5CA4AC047}" type="datetimeFigureOut">
              <a:rPr lang="en-GB" smtClean="0"/>
              <a:t>26/4/16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27D1-EA85-4262-B3D0-130AD5D199A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BB3B-6F06-48CE-BD2B-0CA5CA4AC047}" type="datetimeFigureOut">
              <a:rPr lang="en-GB" smtClean="0"/>
              <a:t>26/4/16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27D1-EA85-4262-B3D0-130AD5D199A8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BB3B-6F06-48CE-BD2B-0CA5CA4AC047}" type="datetimeFigureOut">
              <a:rPr lang="en-GB" smtClean="0"/>
              <a:t>26/4/16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27D1-EA85-4262-B3D0-130AD5D199A8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119BB3B-6F06-48CE-BD2B-0CA5CA4AC047}" type="datetimeFigureOut">
              <a:rPr lang="en-GB" smtClean="0"/>
              <a:t>26/4/16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E0E27D1-EA85-4262-B3D0-130AD5D199A8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9" r:id="rId5"/>
    <p:sldLayoutId id="2147483737" r:id="rId6"/>
    <p:sldLayoutId id="2147483738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94D99-CE37-429B-94C5-F13E5136312D}" type="datetimeFigureOut">
              <a:rPr lang="en-GB" smtClean="0"/>
              <a:t>26/4/16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BDDBD-A1BC-4918-BA45-C40B39C80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066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emf"/><Relationship Id="rId3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Lucida Sans" panose="020B0602030504020204" pitchFamily="34" charset="0"/>
              </a:rPr>
              <a:t>Technological </a:t>
            </a:r>
            <a:r>
              <a:rPr lang="en-GB" dirty="0" smtClean="0">
                <a:latin typeface="Lucida Sans" panose="020B0602030504020204" pitchFamily="34" charset="0"/>
              </a:rPr>
              <a:t>Harmonisation &amp; Procedural Harmonisation</a:t>
            </a:r>
            <a:br>
              <a:rPr lang="en-GB" dirty="0" smtClean="0">
                <a:latin typeface="Lucida Sans" panose="020B0602030504020204" pitchFamily="34" charset="0"/>
              </a:rPr>
            </a:br>
            <a:r>
              <a:rPr lang="en-GB" dirty="0" smtClean="0">
                <a:latin typeface="Lucida Sans" panose="020B0602030504020204" pitchFamily="34" charset="0"/>
              </a:rPr>
              <a:t>WP2 &amp; WP3</a:t>
            </a:r>
            <a:endParaRPr lang="en-GB" dirty="0">
              <a:latin typeface="Lucida Sans" panose="020B0602030504020204" pitchFamily="34" charset="0"/>
            </a:endParaRPr>
          </a:p>
        </p:txBody>
      </p:sp>
      <p:pic>
        <p:nvPicPr>
          <p:cNvPr id="1026" name="Picture 2" descr="S:\OBEPRIV\RSL\FixO3\COMMUNICATION\logos\final\0040-FixO3-Logo-V1.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5494175"/>
            <a:ext cx="2160240" cy="1201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ubtitle 4"/>
          <p:cNvSpPr txBox="1">
            <a:spLocks/>
          </p:cNvSpPr>
          <p:nvPr/>
        </p:nvSpPr>
        <p:spPr>
          <a:xfrm>
            <a:off x="1411560" y="4437112"/>
            <a:ext cx="6400800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Lucida Sans" panose="020B0602030504020204" pitchFamily="34" charset="0"/>
              </a:rPr>
              <a:t>NERC, OGS, </a:t>
            </a:r>
            <a:r>
              <a:rPr lang="en-GB" dirty="0" err="1" smtClean="0">
                <a:latin typeface="Lucida Sans" panose="020B0602030504020204" pitchFamily="34" charset="0"/>
              </a:rPr>
              <a:t>UiB</a:t>
            </a:r>
            <a:r>
              <a:rPr lang="en-GB" dirty="0" smtClean="0">
                <a:latin typeface="Lucida Sans" panose="020B0602030504020204" pitchFamily="34" charset="0"/>
              </a:rPr>
              <a:t>, PLOCAN, IFREMER, INGV, UNIABDN, CNRS, GEOMAR, IEO, INDP, UPC, 52o NORTH, CNR, IMAR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89039"/>
            <a:ext cx="6400800" cy="1240161"/>
          </a:xfrm>
        </p:spPr>
        <p:txBody>
          <a:bodyPr/>
          <a:lstStyle/>
          <a:p>
            <a:r>
              <a:rPr lang="en-US" dirty="0" smtClean="0"/>
              <a:t>V. Cardin, L. Coppola, R. </a:t>
            </a:r>
            <a:r>
              <a:rPr lang="en-US" dirty="0" err="1" smtClean="0"/>
              <a:t>Bonzano</a:t>
            </a:r>
            <a:r>
              <a:rPr lang="en-US" dirty="0" smtClean="0"/>
              <a:t>, S. </a:t>
            </a:r>
            <a:r>
              <a:rPr lang="en-US" dirty="0" err="1" smtClean="0"/>
              <a:t>Pensieri</a:t>
            </a:r>
            <a:r>
              <a:rPr lang="en-US" dirty="0" smtClean="0"/>
              <a:t>, G. </a:t>
            </a:r>
            <a:r>
              <a:rPr lang="en-US" dirty="0" err="1" smtClean="0"/>
              <a:t>Petihakis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80374" y="6309320"/>
            <a:ext cx="5952066" cy="365125"/>
          </a:xfrm>
        </p:spPr>
        <p:txBody>
          <a:bodyPr/>
          <a:lstStyle/>
          <a:p>
            <a:r>
              <a:rPr lang="en-US" smtClean="0"/>
              <a:t>OceanSITES 2016: 11th Steering Committee, 25 - 29 April 2016, NOC Southampton, UK 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23471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907554" y="1484784"/>
            <a:ext cx="7408862" cy="4752528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>
                <a:solidFill>
                  <a:schemeClr val="tx1"/>
                </a:solidFill>
                <a:latin typeface="Lucida Sans" panose="020B0602030504020204" pitchFamily="34" charset="0"/>
              </a:rPr>
              <a:t>Update the Best Practices Handbook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  <a:latin typeface="Lucida Sans" panose="020B0602030504020204" pitchFamily="34" charset="0"/>
              </a:rPr>
              <a:t>New knowledge acquired from the day-to-day operations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  <a:latin typeface="Lucida Sans" panose="020B0602030504020204" pitchFamily="34" charset="0"/>
              </a:rPr>
              <a:t>Experience from TNA projects</a:t>
            </a:r>
          </a:p>
          <a:p>
            <a:endParaRPr lang="en-GB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chemeClr val="tx1"/>
                </a:solidFill>
                <a:latin typeface="Lucida Sans" panose="020B0602030504020204" pitchFamily="34" charset="0"/>
              </a:rPr>
              <a:t>Work on the LABEL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  <a:latin typeface="Lucida Sans" panose="020B0602030504020204" pitchFamily="34" charset="0"/>
              </a:rPr>
              <a:t>Evaluate the parts of the Best Practices Handbook that can go into the LABEL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  <a:latin typeface="Lucida Sans" panose="020B0602030504020204" pitchFamily="34" charset="0"/>
              </a:rPr>
              <a:t>Identify and work on the sections of the Best Practices which need more work in terms of the LABEL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  <a:latin typeface="Lucida Sans" panose="020B0602030504020204" pitchFamily="34" charset="0"/>
              </a:rPr>
              <a:t>Incorporate the TNA project experience</a:t>
            </a:r>
            <a:endParaRPr lang="en-GB" dirty="0">
              <a:solidFill>
                <a:schemeClr val="tx1"/>
              </a:solidFill>
              <a:latin typeface="Lucida Sans" panose="020B0602030504020204" pitchFamily="34" charset="0"/>
            </a:endParaRPr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4175448" y="35626"/>
            <a:ext cx="4968552" cy="1063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3200" dirty="0" smtClean="0">
                <a:latin typeface="Lucida Sans" panose="020B0602030504020204" pitchFamily="34" charset="0"/>
              </a:rPr>
              <a:t>Future plans</a:t>
            </a:r>
            <a:endParaRPr lang="en-GB" sz="3200" dirty="0">
              <a:latin typeface="Lucida Sans" panose="020B0602030504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8264" y="2708919"/>
            <a:ext cx="1857383" cy="1534033"/>
          </a:xfrm>
          <a:prstGeom prst="rect">
            <a:avLst/>
          </a:prstGeom>
        </p:spPr>
      </p:pic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619672" y="6309320"/>
            <a:ext cx="5952066" cy="365125"/>
          </a:xfrm>
        </p:spPr>
        <p:txBody>
          <a:bodyPr/>
          <a:lstStyle/>
          <a:p>
            <a:pPr algn="ctr"/>
            <a:r>
              <a:rPr lang="en-US" dirty="0" err="1" smtClean="0"/>
              <a:t>OceanSITES</a:t>
            </a:r>
            <a:r>
              <a:rPr lang="en-US" dirty="0" smtClean="0"/>
              <a:t> 2016: 11th Steering Committee, 25 - 29 April 2016, NOC Southampton, UK  </a:t>
            </a:r>
          </a:p>
        </p:txBody>
      </p:sp>
    </p:spTree>
    <p:extLst>
      <p:ext uri="{BB962C8B-B14F-4D97-AF65-F5344CB8AC3E}">
        <p14:creationId xmlns:p14="http://schemas.microsoft.com/office/powerpoint/2010/main" val="1393474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175448" y="35626"/>
            <a:ext cx="4968552" cy="1063897"/>
          </a:xfrm>
        </p:spPr>
        <p:txBody>
          <a:bodyPr>
            <a:normAutofit/>
          </a:bodyPr>
          <a:lstStyle/>
          <a:p>
            <a:r>
              <a:rPr lang="en-GB" sz="3200" dirty="0" smtClean="0">
                <a:latin typeface="Lucida Sans" panose="020B0602030504020204" pitchFamily="34" charset="0"/>
              </a:rPr>
              <a:t>Expected results</a:t>
            </a:r>
            <a:endParaRPr lang="en-GB" sz="3200" dirty="0">
              <a:latin typeface="Lucida Sans" panose="020B0602030504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076056" y="4005064"/>
            <a:ext cx="3860800" cy="2108200"/>
            <a:chOff x="116422" y="4559015"/>
            <a:chExt cx="3860800" cy="210820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6200000">
              <a:off x="992722" y="3682715"/>
              <a:ext cx="2108200" cy="3860800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2038889" y="5188544"/>
              <a:ext cx="1146468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3000" b="1" dirty="0"/>
                <a:t>FixO3 </a:t>
              </a:r>
              <a:endParaRPr lang="en-US" sz="3000" b="1" dirty="0" smtClean="0"/>
            </a:p>
            <a:p>
              <a:pPr algn="ctr"/>
              <a:r>
                <a:rPr lang="en-US" sz="3000" b="1" dirty="0" smtClean="0"/>
                <a:t>LABEL</a:t>
              </a:r>
              <a:endParaRPr lang="en-US" sz="3000" b="1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51520" y="1124744"/>
            <a:ext cx="5976664" cy="3828081"/>
            <a:chOff x="467544" y="1118729"/>
            <a:chExt cx="5976664" cy="3828081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67544" y="1124743"/>
              <a:ext cx="5976664" cy="3822067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>
            <a:xfrm rot="18685605">
              <a:off x="1626653" y="1846764"/>
              <a:ext cx="18254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b="1" dirty="0" smtClean="0">
                  <a:solidFill>
                    <a:srgbClr val="FF0000"/>
                  </a:solidFill>
                  <a:latin typeface="Lucida Sans" panose="020B0602030504020204" pitchFamily="34" charset="0"/>
                </a:rPr>
                <a:t>Best </a:t>
              </a:r>
              <a:r>
                <a:rPr lang="en-GB" b="1" dirty="0">
                  <a:solidFill>
                    <a:srgbClr val="FF0000"/>
                  </a:solidFill>
                  <a:latin typeface="Lucida Sans" panose="020B0602030504020204" pitchFamily="34" charset="0"/>
                </a:rPr>
                <a:t>Practices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58942" y="404664"/>
            <a:ext cx="4385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FixO3 WP 2 &amp; 3</a:t>
            </a:r>
            <a:endParaRPr lang="en-GB" sz="12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619672" y="6309320"/>
            <a:ext cx="5952066" cy="365125"/>
          </a:xfrm>
        </p:spPr>
        <p:txBody>
          <a:bodyPr/>
          <a:lstStyle/>
          <a:p>
            <a:pPr algn="ctr"/>
            <a:r>
              <a:rPr lang="en-US" dirty="0" err="1" smtClean="0"/>
              <a:t>OceanSITES</a:t>
            </a:r>
            <a:r>
              <a:rPr lang="en-US" dirty="0" smtClean="0"/>
              <a:t> 2016: 11th Steering Committee, 25 - 29 April 2016, NOC Southampton, UK  </a:t>
            </a:r>
          </a:p>
        </p:txBody>
      </p:sp>
    </p:spTree>
    <p:extLst>
      <p:ext uri="{BB962C8B-B14F-4D97-AF65-F5344CB8AC3E}">
        <p14:creationId xmlns:p14="http://schemas.microsoft.com/office/powerpoint/2010/main" val="1173226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251520" y="1628800"/>
            <a:ext cx="7408862" cy="4821957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To </a:t>
            </a:r>
            <a:r>
              <a:rPr lang="en-US" b="1" dirty="0" err="1"/>
              <a:t>harmonise</a:t>
            </a:r>
            <a:r>
              <a:rPr lang="en-US" b="1" dirty="0"/>
              <a:t> procedures across the </a:t>
            </a:r>
            <a:r>
              <a:rPr lang="en-US" b="1" dirty="0" smtClean="0"/>
              <a:t>network:</a:t>
            </a:r>
            <a:endParaRPr lang="en-US" b="1" dirty="0"/>
          </a:p>
          <a:p>
            <a:pPr marL="0" indent="0">
              <a:buNone/>
            </a:pPr>
            <a:endParaRPr lang="en-US" sz="600" dirty="0"/>
          </a:p>
          <a:p>
            <a:pPr>
              <a:lnSpc>
                <a:spcPct val="160000"/>
              </a:lnSpc>
              <a:buFont typeface="Wingdings" charset="2"/>
              <a:buChar char="Ø"/>
            </a:pPr>
            <a:r>
              <a:rPr lang="en-US" dirty="0"/>
              <a:t>Assessment of operational procedures for sustained </a:t>
            </a:r>
            <a:r>
              <a:rPr lang="en-US" dirty="0" err="1"/>
              <a:t>Eulerian</a:t>
            </a:r>
            <a:r>
              <a:rPr lang="en-US" dirty="0"/>
              <a:t> observations</a:t>
            </a:r>
          </a:p>
          <a:p>
            <a:pPr>
              <a:lnSpc>
                <a:spcPct val="160000"/>
              </a:lnSpc>
              <a:buFont typeface="Wingdings" charset="2"/>
              <a:buChar char="Ø"/>
            </a:pPr>
            <a:r>
              <a:rPr lang="en-US" dirty="0"/>
              <a:t>Development of principles of “best practice”</a:t>
            </a:r>
          </a:p>
          <a:p>
            <a:pPr>
              <a:lnSpc>
                <a:spcPct val="160000"/>
              </a:lnSpc>
              <a:buFont typeface="Wingdings" charset="2"/>
              <a:buChar char="Ø"/>
            </a:pPr>
            <a:r>
              <a:rPr lang="en-US" dirty="0"/>
              <a:t>Development of the FixO3 observatories “label”</a:t>
            </a:r>
            <a:endParaRPr lang="en-GB" dirty="0"/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4139952" y="35626"/>
            <a:ext cx="4968552" cy="1063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3200" dirty="0" smtClean="0">
                <a:latin typeface="Lucida Sans" panose="020B0602030504020204" pitchFamily="34" charset="0"/>
              </a:rPr>
              <a:t>Objectives</a:t>
            </a:r>
            <a:endParaRPr lang="en-GB" sz="3200" dirty="0">
              <a:latin typeface="Lucida Sans" panose="020B0602030504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5760" y="4653136"/>
            <a:ext cx="3518239" cy="198857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8942" y="415697"/>
            <a:ext cx="4385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FixO3 WP 2 &amp; 3</a:t>
            </a:r>
            <a:endParaRPr lang="en-GB" sz="12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619672" y="6309320"/>
            <a:ext cx="5952066" cy="365125"/>
          </a:xfrm>
        </p:spPr>
        <p:txBody>
          <a:bodyPr/>
          <a:lstStyle/>
          <a:p>
            <a:pPr algn="ctr"/>
            <a:r>
              <a:rPr lang="en-US" dirty="0" err="1" smtClean="0"/>
              <a:t>OceanSITES</a:t>
            </a:r>
            <a:r>
              <a:rPr lang="en-US" dirty="0" smtClean="0"/>
              <a:t> 2016: 11th Steering Committee, 25 - 29 April 2016, NOC Southampton, UK  </a:t>
            </a:r>
          </a:p>
        </p:txBody>
      </p:sp>
    </p:spTree>
    <p:extLst>
      <p:ext uri="{BB962C8B-B14F-4D97-AF65-F5344CB8AC3E}">
        <p14:creationId xmlns:p14="http://schemas.microsoft.com/office/powerpoint/2010/main" val="1607811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251520" y="1412776"/>
            <a:ext cx="8712968" cy="576063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>
                <a:solidFill>
                  <a:schemeClr val="tx1"/>
                </a:solidFill>
                <a:latin typeface="Lucida Sans" panose="020B0602030504020204" pitchFamily="34" charset="0"/>
              </a:rPr>
              <a:t>Assessment </a:t>
            </a:r>
            <a:r>
              <a:rPr lang="en-GB" b="1" dirty="0">
                <a:solidFill>
                  <a:schemeClr val="tx1"/>
                </a:solidFill>
                <a:latin typeface="Lucida Sans" panose="020B0602030504020204" pitchFamily="34" charset="0"/>
              </a:rPr>
              <a:t>of procedures</a:t>
            </a:r>
            <a:r>
              <a:rPr lang="el-GR" b="1" dirty="0">
                <a:solidFill>
                  <a:schemeClr val="tx1"/>
                </a:solidFill>
                <a:latin typeface="Lucida Sans" panose="020B0602030504020204" pitchFamily="34" charset="0"/>
              </a:rPr>
              <a:t> </a:t>
            </a:r>
            <a:endParaRPr lang="en-GB" b="1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 marL="0" indent="0">
              <a:buNone/>
            </a:pPr>
            <a:endParaRPr lang="en-GB" sz="800" dirty="0" smtClean="0">
              <a:solidFill>
                <a:schemeClr val="tx1"/>
              </a:solidFill>
              <a:latin typeface="Lucida Sans" panose="020B0602030504020204" pitchFamily="34" charset="0"/>
            </a:endParaRPr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4175448" y="35626"/>
            <a:ext cx="4968552" cy="1063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3200" dirty="0" smtClean="0">
                <a:latin typeface="Lucida Sans" panose="020B0602030504020204" pitchFamily="34" charset="0"/>
              </a:rPr>
              <a:t>Activities</a:t>
            </a:r>
            <a:endParaRPr lang="en-GB" sz="3200" dirty="0">
              <a:latin typeface="Lucida Sans" panose="020B0602030504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8942" y="404664"/>
            <a:ext cx="4385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FixO3 WP 2 &amp; 3</a:t>
            </a:r>
            <a:endParaRPr lang="en-GB" sz="12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1520" y="1988839"/>
            <a:ext cx="8568952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dirty="0">
                <a:latin typeface="Lucida Sans" panose="020B0602030504020204" pitchFamily="34" charset="0"/>
              </a:rPr>
              <a:t>Partners were asked to share any existing documentation such as protocols, standard operation procedures, etc. </a:t>
            </a:r>
            <a:r>
              <a:rPr lang="en-GB" dirty="0" smtClean="0">
                <a:latin typeface="Lucida Sans" panose="020B0602030504020204" pitchFamily="34" charset="0"/>
                <a:sym typeface="Wingdings"/>
              </a:rPr>
              <a:t> </a:t>
            </a:r>
            <a:r>
              <a:rPr lang="en-GB" dirty="0" smtClean="0">
                <a:latin typeface="Lucida Sans" panose="020B0602030504020204" pitchFamily="34" charset="0"/>
              </a:rPr>
              <a:t>standardized </a:t>
            </a:r>
            <a:r>
              <a:rPr lang="en-GB" dirty="0">
                <a:latin typeface="Lucida Sans" panose="020B0602030504020204" pitchFamily="34" charset="0"/>
              </a:rPr>
              <a:t>template. </a:t>
            </a:r>
          </a:p>
        </p:txBody>
      </p:sp>
      <p:sp>
        <p:nvSpPr>
          <p:cNvPr id="7" name="Down Arrow 6"/>
          <p:cNvSpPr/>
          <p:nvPr/>
        </p:nvSpPr>
        <p:spPr>
          <a:xfrm>
            <a:off x="4355976" y="2708919"/>
            <a:ext cx="288032" cy="360040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1520" y="3142708"/>
            <a:ext cx="8568952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chemeClr val="tx1"/>
                </a:solidFill>
                <a:latin typeface="Lucida Sans" panose="020B0602030504020204" pitchFamily="34" charset="0"/>
              </a:rPr>
              <a:t>During the GA meeting in </a:t>
            </a:r>
            <a:r>
              <a:rPr lang="en-GB" dirty="0" err="1">
                <a:solidFill>
                  <a:schemeClr val="tx1"/>
                </a:solidFill>
                <a:latin typeface="Lucida Sans" panose="020B0602030504020204" pitchFamily="34" charset="0"/>
              </a:rPr>
              <a:t>Heraklion</a:t>
            </a:r>
            <a:r>
              <a:rPr lang="en-GB" dirty="0">
                <a:solidFill>
                  <a:schemeClr val="tx1"/>
                </a:solidFill>
                <a:latin typeface="Lucida Sans" panose="020B0602030504020204" pitchFamily="34" charset="0"/>
              </a:rPr>
              <a:t> partners had the opportunity to extensively discuss the documents and agreed about the </a:t>
            </a:r>
            <a:r>
              <a:rPr lang="en-GB" dirty="0" smtClean="0">
                <a:solidFill>
                  <a:schemeClr val="tx1"/>
                </a:solidFill>
                <a:latin typeface="Lucida Sans" panose="020B0602030504020204" pitchFamily="34" charset="0"/>
              </a:rPr>
              <a:t>WS</a:t>
            </a:r>
            <a:endParaRPr lang="en-GB" dirty="0">
              <a:latin typeface="Lucida Sans" panose="020B0602030504020204" pitchFamily="34" charset="0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4355976" y="3861047"/>
            <a:ext cx="288032" cy="360040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1520" y="4294836"/>
            <a:ext cx="856895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chemeClr val="tx1"/>
                </a:solidFill>
                <a:latin typeface="Lucida Sans" panose="020B0602030504020204" pitchFamily="34" charset="0"/>
              </a:rPr>
              <a:t>4th - 5th of December </a:t>
            </a:r>
            <a:r>
              <a:rPr lang="en-GB" dirty="0" smtClean="0">
                <a:solidFill>
                  <a:schemeClr val="tx1"/>
                </a:solidFill>
                <a:latin typeface="Lucida Sans" panose="020B0602030504020204" pitchFamily="34" charset="0"/>
              </a:rPr>
              <a:t>2014 Athens common WS</a:t>
            </a:r>
            <a:endParaRPr lang="en-GB" dirty="0">
              <a:latin typeface="Lucida Sans" panose="020B0602030504020204" pitchFamily="34" charset="0"/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4355976" y="4786118"/>
            <a:ext cx="288032" cy="360040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51520" y="5219907"/>
            <a:ext cx="8568952" cy="923330"/>
          </a:xfrm>
          <a:prstGeom prst="rect">
            <a:avLst/>
          </a:prstGeom>
          <a:gradFill flip="none" rotWithShape="1">
            <a:gsLst>
              <a:gs pos="0">
                <a:srgbClr val="BB9711"/>
              </a:gs>
              <a:gs pos="100000">
                <a:srgbClr val="FFFFFF"/>
              </a:gs>
            </a:gsLst>
            <a:lin ang="15540000" scaled="0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chemeClr val="tx1"/>
                </a:solidFill>
                <a:latin typeface="Lucida Sans" panose="020B0602030504020204" pitchFamily="34" charset="0"/>
              </a:rPr>
              <a:t>Principal investigators of the FixO3 network of observatories as well as technicians and scientists who actually operate the stations were invited to attend the workshop. </a:t>
            </a: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619672" y="6309320"/>
            <a:ext cx="5952066" cy="365125"/>
          </a:xfrm>
        </p:spPr>
        <p:txBody>
          <a:bodyPr/>
          <a:lstStyle/>
          <a:p>
            <a:pPr algn="ctr"/>
            <a:r>
              <a:rPr lang="en-US" smtClean="0"/>
              <a:t>OceanSITES 2016: 11th Steering Committee, 25 - 29 April 2016, NOC Southampton, UK 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15828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395536" y="1343347"/>
            <a:ext cx="7848871" cy="47499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chemeClr val="tx1"/>
                </a:solidFill>
                <a:latin typeface="Lucida Sans" panose="020B0602030504020204" pitchFamily="34" charset="0"/>
              </a:rPr>
              <a:t>Principles </a:t>
            </a:r>
            <a:r>
              <a:rPr lang="en-GB" b="1" dirty="0">
                <a:solidFill>
                  <a:schemeClr val="tx1"/>
                </a:solidFill>
                <a:latin typeface="Lucida Sans" panose="020B0602030504020204" pitchFamily="34" charset="0"/>
              </a:rPr>
              <a:t>of “best practice”</a:t>
            </a:r>
          </a:p>
          <a:p>
            <a:r>
              <a:rPr lang="en-GB" sz="1800" dirty="0" smtClean="0">
                <a:solidFill>
                  <a:schemeClr val="tx1"/>
                </a:solidFill>
                <a:latin typeface="Lucida Sans" panose="020B0602030504020204" pitchFamily="34" charset="0"/>
              </a:rPr>
              <a:t>A major </a:t>
            </a:r>
            <a:r>
              <a:rPr lang="en-GB" sz="1800" dirty="0">
                <a:solidFill>
                  <a:schemeClr val="tx1"/>
                </a:solidFill>
                <a:latin typeface="Lucida Sans" panose="020B0602030504020204" pitchFamily="34" charset="0"/>
              </a:rPr>
              <a:t>goal of the workshop </a:t>
            </a:r>
            <a:r>
              <a:rPr lang="en-GB" sz="1800" dirty="0" smtClean="0">
                <a:solidFill>
                  <a:schemeClr val="tx1"/>
                </a:solidFill>
                <a:latin typeface="Lucida Sans" panose="020B0602030504020204" pitchFamily="34" charset="0"/>
              </a:rPr>
              <a:t>was to structure the </a:t>
            </a:r>
            <a:r>
              <a:rPr lang="en-GB" sz="1800" dirty="0">
                <a:solidFill>
                  <a:schemeClr val="tx1"/>
                </a:solidFill>
                <a:latin typeface="Lucida Sans" panose="020B0602030504020204" pitchFamily="34" charset="0"/>
              </a:rPr>
              <a:t>FixO3 Best Practices Handbook. </a:t>
            </a:r>
            <a:endParaRPr lang="en-GB" sz="1800" dirty="0" smtClean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r>
              <a:rPr lang="en-GB" sz="1800" dirty="0" smtClean="0">
                <a:solidFill>
                  <a:schemeClr val="tx1"/>
                </a:solidFill>
                <a:latin typeface="Lucida Sans" panose="020B0602030504020204" pitchFamily="34" charset="0"/>
              </a:rPr>
              <a:t>Working </a:t>
            </a:r>
            <a:r>
              <a:rPr lang="en-GB" sz="1800" dirty="0">
                <a:solidFill>
                  <a:schemeClr val="tx1"/>
                </a:solidFill>
                <a:latin typeface="Lucida Sans" panose="020B0602030504020204" pitchFamily="34" charset="0"/>
              </a:rPr>
              <a:t>group leaders and drafting groups were appointed for each section and deadlines were </a:t>
            </a:r>
            <a:r>
              <a:rPr lang="en-GB" sz="1800" dirty="0" smtClean="0">
                <a:solidFill>
                  <a:schemeClr val="tx1"/>
                </a:solidFill>
                <a:latin typeface="Lucida Sans" panose="020B0602030504020204" pitchFamily="34" charset="0"/>
              </a:rPr>
              <a:t>set.</a:t>
            </a:r>
          </a:p>
          <a:p>
            <a:pPr marL="0" indent="0">
              <a:buNone/>
            </a:pPr>
            <a:endParaRPr lang="en-GB" sz="1400" dirty="0" smtClean="0">
              <a:solidFill>
                <a:schemeClr val="tx1"/>
              </a:solidFill>
              <a:latin typeface="Lucida Sans" panose="020B0602030504020204" pitchFamily="34" charset="0"/>
            </a:endParaRPr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4175448" y="35626"/>
            <a:ext cx="4968552" cy="1063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3200" dirty="0" smtClean="0">
                <a:latin typeface="Lucida Sans" panose="020B0602030504020204" pitchFamily="34" charset="0"/>
              </a:rPr>
              <a:t>Activities</a:t>
            </a:r>
            <a:endParaRPr lang="en-GB" sz="3200" dirty="0">
              <a:latin typeface="Lucida Sans" panose="020B0602030504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63688" y="3140968"/>
            <a:ext cx="5674332" cy="316835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8942" y="404664"/>
            <a:ext cx="4385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FixO3 WP 2 &amp; 3</a:t>
            </a:r>
            <a:endParaRPr lang="en-GB" sz="12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619672" y="6309320"/>
            <a:ext cx="5952066" cy="365125"/>
          </a:xfrm>
        </p:spPr>
        <p:txBody>
          <a:bodyPr/>
          <a:lstStyle/>
          <a:p>
            <a:pPr algn="ctr"/>
            <a:r>
              <a:rPr lang="en-US" dirty="0" err="1" smtClean="0"/>
              <a:t>OceanSITES</a:t>
            </a:r>
            <a:r>
              <a:rPr lang="en-US" dirty="0" smtClean="0"/>
              <a:t> 2016: 11th Steering Committee, 25 - 29 April 2016, NOC Southampton, UK  </a:t>
            </a:r>
          </a:p>
        </p:txBody>
      </p:sp>
    </p:spTree>
    <p:extLst>
      <p:ext uri="{BB962C8B-B14F-4D97-AF65-F5344CB8AC3E}">
        <p14:creationId xmlns:p14="http://schemas.microsoft.com/office/powerpoint/2010/main" val="481040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2555776" y="260648"/>
            <a:ext cx="6588224" cy="7200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200" b="1" dirty="0" smtClean="0">
                <a:solidFill>
                  <a:schemeClr val="tx1"/>
                </a:solidFill>
                <a:latin typeface="Lucida Sans" panose="020B0602030504020204" pitchFamily="34" charset="0"/>
              </a:rPr>
              <a:t>Handbook </a:t>
            </a:r>
            <a:r>
              <a:rPr lang="en-GB" sz="3200" b="1" dirty="0">
                <a:solidFill>
                  <a:schemeClr val="tx1"/>
                </a:solidFill>
                <a:latin typeface="Lucida Sans" panose="020B0602030504020204" pitchFamily="34" charset="0"/>
              </a:rPr>
              <a:t>on best </a:t>
            </a:r>
            <a:r>
              <a:rPr lang="en-GB" sz="3200" b="1" dirty="0" smtClean="0">
                <a:solidFill>
                  <a:schemeClr val="tx1"/>
                </a:solidFill>
                <a:latin typeface="Lucida Sans" panose="020B0602030504020204" pitchFamily="34" charset="0"/>
              </a:rPr>
              <a:t>practices</a:t>
            </a:r>
            <a:endParaRPr lang="en-GB" sz="3200" b="1" dirty="0">
              <a:solidFill>
                <a:schemeClr val="tx1"/>
              </a:solidFill>
              <a:latin typeface="Lucida Sans" panose="020B0602030504020204" pitchFamily="34" charset="0"/>
            </a:endParaRPr>
          </a:p>
        </p:txBody>
      </p:sp>
      <p:pic>
        <p:nvPicPr>
          <p:cNvPr id="5" name="Picture 4" descr="D3.2 Handbook on best practices.pdf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021" b="28770"/>
          <a:stretch/>
        </p:blipFill>
        <p:spPr>
          <a:xfrm>
            <a:off x="539552" y="1412776"/>
            <a:ext cx="5472608" cy="482423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12" name="TextBox 11"/>
          <p:cNvSpPr txBox="1"/>
          <p:nvPr/>
        </p:nvSpPr>
        <p:spPr>
          <a:xfrm>
            <a:off x="258942" y="404664"/>
            <a:ext cx="4385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FixO3 WP 2 &amp; 3</a:t>
            </a:r>
            <a:endParaRPr lang="en-GB" sz="12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619672" y="6309320"/>
            <a:ext cx="5952066" cy="365125"/>
          </a:xfrm>
        </p:spPr>
        <p:txBody>
          <a:bodyPr/>
          <a:lstStyle/>
          <a:p>
            <a:pPr algn="ctr"/>
            <a:r>
              <a:rPr lang="en-US" dirty="0" err="1" smtClean="0"/>
              <a:t>OceanSITES</a:t>
            </a:r>
            <a:r>
              <a:rPr lang="en-US" dirty="0" smtClean="0"/>
              <a:t> 2016: 11th Steering Committee, 25 - 29 April 2016, NOC Southampton, UK  </a:t>
            </a:r>
          </a:p>
        </p:txBody>
      </p:sp>
    </p:spTree>
    <p:extLst>
      <p:ext uri="{BB962C8B-B14F-4D97-AF65-F5344CB8AC3E}">
        <p14:creationId xmlns:p14="http://schemas.microsoft.com/office/powerpoint/2010/main" val="2967603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8942" y="404664"/>
            <a:ext cx="4385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FixO3 WP 2 &amp; 3</a:t>
            </a:r>
            <a:endParaRPr lang="en-GB" sz="12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pic>
        <p:nvPicPr>
          <p:cNvPr id="4" name="Picture 3" descr="File 02.pdf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048" t="16419" r="-1048" b="51828"/>
          <a:stretch/>
        </p:blipFill>
        <p:spPr>
          <a:xfrm>
            <a:off x="1691680" y="2060848"/>
            <a:ext cx="6480000" cy="3218261"/>
          </a:xfrm>
          <a:prstGeom prst="rect">
            <a:avLst/>
          </a:prstGeom>
        </p:spPr>
      </p:pic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619672" y="6304235"/>
            <a:ext cx="5952066" cy="365125"/>
          </a:xfrm>
        </p:spPr>
        <p:txBody>
          <a:bodyPr/>
          <a:lstStyle/>
          <a:p>
            <a:pPr algn="ctr"/>
            <a:r>
              <a:rPr lang="en-US" dirty="0" err="1" smtClean="0"/>
              <a:t>OceanSITES</a:t>
            </a:r>
            <a:r>
              <a:rPr lang="en-US" dirty="0" smtClean="0"/>
              <a:t> 2016: 11th Steering Committee, 25 - 29 April 2016, NOC Southampton, UK  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3419872" y="332656"/>
            <a:ext cx="5328592" cy="7200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Symbol" pitchFamily="18" charset="2"/>
              <a:buNone/>
            </a:pPr>
            <a:r>
              <a:rPr lang="en-GB" sz="2800" b="1" dirty="0" smtClean="0">
                <a:solidFill>
                  <a:schemeClr val="tx1"/>
                </a:solidFill>
                <a:latin typeface="Lucida Sans" panose="020B0602030504020204" pitchFamily="34" charset="0"/>
              </a:rPr>
              <a:t>Handbook on best practices</a:t>
            </a:r>
            <a:r>
              <a:rPr lang="el-GR" sz="2800" b="1" dirty="0" smtClean="0">
                <a:solidFill>
                  <a:schemeClr val="tx1"/>
                </a:solidFill>
                <a:latin typeface="Lucida Sans" panose="020B0602030504020204" pitchFamily="34" charset="0"/>
              </a:rPr>
              <a:t> - </a:t>
            </a:r>
            <a:r>
              <a:rPr lang="en-GB" sz="2800" b="1" dirty="0" smtClean="0">
                <a:solidFill>
                  <a:schemeClr val="tx1"/>
                </a:solidFill>
                <a:latin typeface="Lucida Sans" panose="020B0602030504020204" pitchFamily="34" charset="0"/>
              </a:rPr>
              <a:t>Content</a:t>
            </a:r>
            <a:endParaRPr lang="en-GB" sz="2800" b="1" dirty="0">
              <a:solidFill>
                <a:schemeClr val="tx1"/>
              </a:solidFill>
              <a:latin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842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8942" y="404664"/>
            <a:ext cx="4385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FixO3 WP 2 &amp; 3</a:t>
            </a:r>
            <a:endParaRPr lang="en-GB" sz="12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619672" y="6309320"/>
            <a:ext cx="5952066" cy="365125"/>
          </a:xfrm>
        </p:spPr>
        <p:txBody>
          <a:bodyPr/>
          <a:lstStyle/>
          <a:p>
            <a:pPr algn="ctr"/>
            <a:r>
              <a:rPr lang="en-US" dirty="0" err="1" smtClean="0"/>
              <a:t>OceanSITES</a:t>
            </a:r>
            <a:r>
              <a:rPr lang="en-US" dirty="0" smtClean="0"/>
              <a:t> 2016: 11th Steering Committee, 25 - 29 April 2016, NOC Southampton, UK  </a:t>
            </a:r>
          </a:p>
        </p:txBody>
      </p:sp>
      <p:pic>
        <p:nvPicPr>
          <p:cNvPr id="5" name="Picture 4" descr="File 03.pdf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7952" b="81821"/>
          <a:stretch/>
        </p:blipFill>
        <p:spPr>
          <a:xfrm>
            <a:off x="1403648" y="5013176"/>
            <a:ext cx="6468220" cy="936104"/>
          </a:xfrm>
          <a:prstGeom prst="rect">
            <a:avLst/>
          </a:prstGeom>
        </p:spPr>
      </p:pic>
      <p:pic>
        <p:nvPicPr>
          <p:cNvPr id="6" name="Picture 5" descr="File 02.pdf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48286" b="8957"/>
          <a:stretch/>
        </p:blipFill>
        <p:spPr>
          <a:xfrm>
            <a:off x="1403648" y="1124744"/>
            <a:ext cx="6480000" cy="3920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9113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8942" y="404664"/>
            <a:ext cx="4385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FixO3 WP 2 &amp; 3</a:t>
            </a:r>
            <a:endParaRPr lang="en-GB" sz="12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pic>
        <p:nvPicPr>
          <p:cNvPr id="3" name="Picture 2" descr="File 03.pdf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9441" t="18548" r="9441" b="30918"/>
          <a:stretch/>
        </p:blipFill>
        <p:spPr>
          <a:xfrm>
            <a:off x="1016632" y="1052736"/>
            <a:ext cx="6480000" cy="5236523"/>
          </a:xfrm>
          <a:prstGeom prst="rect">
            <a:avLst/>
          </a:prstGeom>
        </p:spPr>
      </p:pic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619672" y="6309320"/>
            <a:ext cx="5952066" cy="365125"/>
          </a:xfrm>
        </p:spPr>
        <p:txBody>
          <a:bodyPr/>
          <a:lstStyle/>
          <a:p>
            <a:pPr algn="ctr"/>
            <a:r>
              <a:rPr lang="en-US" dirty="0" err="1" smtClean="0"/>
              <a:t>OceanSITES</a:t>
            </a:r>
            <a:r>
              <a:rPr lang="en-US" dirty="0" smtClean="0"/>
              <a:t> 2016: 11th Steering Committee, 25 - 29 April 2016, NOC Southampton, UK  </a:t>
            </a:r>
          </a:p>
        </p:txBody>
      </p:sp>
    </p:spTree>
    <p:extLst>
      <p:ext uri="{BB962C8B-B14F-4D97-AF65-F5344CB8AC3E}">
        <p14:creationId xmlns:p14="http://schemas.microsoft.com/office/powerpoint/2010/main" val="1006775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3357131" y="3284984"/>
            <a:ext cx="169862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90700" lvl="1" indent="-1790700" algn="ctr"/>
            <a:r>
              <a:rPr lang="en-GB" sz="2000" b="1" i="1" dirty="0" smtClean="0">
                <a:solidFill>
                  <a:srgbClr val="000000"/>
                </a:solidFill>
              </a:rPr>
              <a:t>Best Practices</a:t>
            </a:r>
          </a:p>
          <a:p>
            <a:pPr marL="1790700" lvl="1" indent="-1790700" algn="ctr"/>
            <a:endParaRPr lang="en-GB" sz="2000" b="1" i="1" dirty="0">
              <a:solidFill>
                <a:srgbClr val="000000"/>
              </a:solidFill>
            </a:endParaRPr>
          </a:p>
          <a:p>
            <a:pPr marL="1790700" lvl="1" indent="-1790700" algn="ctr"/>
            <a:endParaRPr lang="en-GB" sz="2000" b="1" i="1" dirty="0" smtClean="0">
              <a:solidFill>
                <a:srgbClr val="000000"/>
              </a:solidFill>
            </a:endParaRPr>
          </a:p>
          <a:p>
            <a:pPr marL="1790700" lvl="1" indent="-1790700" algn="ctr"/>
            <a:r>
              <a:rPr lang="en-GB" sz="2000" b="1" i="1" dirty="0" smtClean="0">
                <a:solidFill>
                  <a:srgbClr val="000000"/>
                </a:solidFill>
              </a:rPr>
              <a:t>Label</a:t>
            </a:r>
            <a:endParaRPr lang="en-GB" sz="2000" b="1" i="1" dirty="0">
              <a:solidFill>
                <a:srgbClr val="000000"/>
              </a:solidFill>
            </a:endParaRPr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4175448" y="35626"/>
            <a:ext cx="4968552" cy="1063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3200" dirty="0" smtClean="0">
                <a:latin typeface="Lucida Sans" panose="020B0602030504020204" pitchFamily="34" charset="0"/>
              </a:rPr>
              <a:t>Collaboration</a:t>
            </a:r>
            <a:endParaRPr lang="en-GB" sz="3200" dirty="0">
              <a:latin typeface="Lucida Sans" panose="020B0602030504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508104" y="2060848"/>
            <a:ext cx="2808312" cy="7200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ym typeface="Wingdings"/>
              </a:rPr>
              <a:t>JERICO – JERICO NEXT</a:t>
            </a:r>
            <a:endParaRPr lang="en-US" sz="2000" dirty="0">
              <a:sym typeface="Wingdings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508104" y="4149080"/>
            <a:ext cx="2808312" cy="7200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ym typeface="Wingdings"/>
              </a:rPr>
              <a:t>EMSO</a:t>
            </a:r>
            <a:endParaRPr lang="en-US" sz="2000" dirty="0">
              <a:sym typeface="Wingdings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508104" y="3068960"/>
            <a:ext cx="2808312" cy="72008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ym typeface="Wingdings"/>
              </a:rPr>
              <a:t>ATLANTOS</a:t>
            </a:r>
            <a:endParaRPr lang="en-US" sz="2000" dirty="0">
              <a:sym typeface="Wingdings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508104" y="5229200"/>
            <a:ext cx="2808312" cy="720080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ym typeface="Wingdings"/>
              </a:rPr>
              <a:t>EuroArgo</a:t>
            </a:r>
            <a:endParaRPr lang="en-US" sz="2000" dirty="0">
              <a:sym typeface="Wingdings"/>
            </a:endParaRPr>
          </a:p>
        </p:txBody>
      </p:sp>
      <p:sp>
        <p:nvSpPr>
          <p:cNvPr id="2" name="Left-Right Arrow 1"/>
          <p:cNvSpPr/>
          <p:nvPr/>
        </p:nvSpPr>
        <p:spPr>
          <a:xfrm>
            <a:off x="3563888" y="3717032"/>
            <a:ext cx="1296144" cy="576064"/>
          </a:xfrm>
          <a:prstGeom prst="leftRightArrow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11560" y="1700808"/>
            <a:ext cx="2376264" cy="46166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790700" lvl="1" indent="-1790700" algn="ctr"/>
            <a:r>
              <a:rPr lang="en-GB" sz="2400" b="1" dirty="0">
                <a:solidFill>
                  <a:srgbClr val="FF0000"/>
                </a:solidFill>
              </a:rPr>
              <a:t>External links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1043608" y="3573016"/>
            <a:ext cx="1800200" cy="936104"/>
            <a:chOff x="1043608" y="3573016"/>
            <a:chExt cx="1800200" cy="936104"/>
          </a:xfrm>
        </p:grpSpPr>
        <p:sp>
          <p:nvSpPr>
            <p:cNvPr id="7" name="Rounded Rectangle 6"/>
            <p:cNvSpPr/>
            <p:nvPr/>
          </p:nvSpPr>
          <p:spPr>
            <a:xfrm>
              <a:off x="1043608" y="3573016"/>
              <a:ext cx="1800200" cy="936104"/>
            </a:xfrm>
            <a:prstGeom prst="roundRect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475656" y="3789040"/>
              <a:ext cx="981759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 dirty="0" smtClean="0"/>
                <a:t>FixO3</a:t>
              </a:r>
              <a:endParaRPr lang="en-US" sz="2600" dirty="0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258942" y="404664"/>
            <a:ext cx="4385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FixO3 WP 2 &amp; 3</a:t>
            </a:r>
            <a:endParaRPr lang="en-GB" sz="12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619672" y="6309320"/>
            <a:ext cx="5952066" cy="365125"/>
          </a:xfrm>
        </p:spPr>
        <p:txBody>
          <a:bodyPr/>
          <a:lstStyle/>
          <a:p>
            <a:pPr algn="ctr"/>
            <a:r>
              <a:rPr lang="en-US" dirty="0" err="1" smtClean="0"/>
              <a:t>OceanSITES</a:t>
            </a:r>
            <a:r>
              <a:rPr lang="en-US" dirty="0" smtClean="0"/>
              <a:t> 2016: 11th Steering Committee, 25 - 29 April 2016, NOC Southampton, UK  </a:t>
            </a:r>
          </a:p>
        </p:txBody>
      </p:sp>
    </p:spTree>
    <p:extLst>
      <p:ext uri="{BB962C8B-B14F-4D97-AF65-F5344CB8AC3E}">
        <p14:creationId xmlns:p14="http://schemas.microsoft.com/office/powerpoint/2010/main" val="785117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9" grpId="0" animBg="1"/>
      <p:bldP spid="13" grpId="0" animBg="1"/>
      <p:bldP spid="14" grpId="0" animBg="1"/>
      <p:bldP spid="15" grpId="0" animBg="1"/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2449</TotalTime>
  <Words>654</Words>
  <Application>Microsoft Macintosh PowerPoint</Application>
  <PresentationFormat>On-screen Show (4:3)</PresentationFormat>
  <Paragraphs>77</Paragraphs>
  <Slides>11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Waveform</vt:lpstr>
      <vt:lpstr>Custom Design</vt:lpstr>
      <vt:lpstr>Technological Harmonisation &amp; Procedural Harmonisation WP2 &amp; WP3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Expected results</vt:lpstr>
    </vt:vector>
  </TitlesOfParts>
  <Company>National Oceanography Centre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Luisa Cristini</dc:creator>
  <cp:lastModifiedBy>George Petihakis</cp:lastModifiedBy>
  <cp:revision>103</cp:revision>
  <dcterms:created xsi:type="dcterms:W3CDTF">2015-07-30T12:49:53Z</dcterms:created>
  <dcterms:modified xsi:type="dcterms:W3CDTF">2016-04-26T09:19:28Z</dcterms:modified>
</cp:coreProperties>
</file>